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62" r:id="rId2"/>
    <p:sldId id="263" r:id="rId3"/>
  </p:sldIdLst>
  <p:sldSz cx="6858000" cy="9906000" type="A4"/>
  <p:notesSz cx="6856413" cy="9083675"/>
  <p:defaultTextStyle>
    <a:defPPr>
      <a:defRPr lang="th-TH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00"/>
    <a:srgbClr val="000099"/>
    <a:srgbClr val="008000"/>
    <a:srgbClr val="E87474"/>
    <a:srgbClr val="FFCC00"/>
    <a:srgbClr val="FF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111" autoAdjust="0"/>
    <p:restoredTop sz="94660"/>
  </p:normalViewPr>
  <p:slideViewPr>
    <p:cSldViewPr>
      <p:cViewPr>
        <p:scale>
          <a:sx n="100" d="100"/>
          <a:sy n="100" d="100"/>
        </p:scale>
        <p:origin x="-876" y="-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00050" y="1981200"/>
            <a:ext cx="5888736" cy="264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0050" y="4663441"/>
            <a:ext cx="5891022" cy="2531533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187E-6A4D-4687-AD07-F872D32EA950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D247F-EDC8-4007-B4A4-7BD498D4AC98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64" y="1901952"/>
            <a:ext cx="5829300" cy="196799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" y="3906737"/>
            <a:ext cx="5829300" cy="2180695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6FBE-84D9-41C2-83A4-737AD49446B0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773456"/>
            <a:ext cx="3028950" cy="64058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773456"/>
            <a:ext cx="3028950" cy="64058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0F8-43E1-46DD-B567-5375DACD8E13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679803"/>
            <a:ext cx="3030141" cy="952397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686318"/>
            <a:ext cx="3031332" cy="94588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632200"/>
            <a:ext cx="3030141" cy="5554929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632200"/>
            <a:ext cx="3031332" cy="5554929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39B8-A9DD-400C-B44E-ACFC3EFEF831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229350" cy="1651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573-5AA7-4B89-AB10-A8EB75E319A8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A55B-09D0-4EC4-8AF9-F65530A25DB9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42953"/>
            <a:ext cx="2057400" cy="1678517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14350" y="2421467"/>
            <a:ext cx="2057400" cy="6604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8" y="2421467"/>
            <a:ext cx="3833812" cy="6604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042DB-2E67-4148-B563-79E1E0EA671D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2374315" y="1600556"/>
            <a:ext cx="3943350" cy="59436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6003100" y="7741889"/>
            <a:ext cx="116586" cy="22453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0108"/>
            <a:ext cx="1659636" cy="2286008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086023"/>
            <a:ext cx="1657350" cy="3147907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57900" y="9181397"/>
            <a:ext cx="457200" cy="527403"/>
          </a:xfrm>
        </p:spPr>
        <p:txBody>
          <a:bodyPr/>
          <a:lstStyle/>
          <a:p>
            <a:fld id="{9FDA71A4-014F-4495-A3FB-EBA9AB9D0AB9}" type="slidenum">
              <a:rPr lang="en-US" smtClean="0"/>
              <a:pPr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2614345" y="1732636"/>
            <a:ext cx="3463290" cy="56794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7144" y="8401756"/>
            <a:ext cx="6872288" cy="15042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3286125" y="8984194"/>
            <a:ext cx="3571875" cy="9218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D29F-CDE0-42E0-B9BF-C9FCAB714A45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320804"/>
            <a:ext cx="1543050" cy="752810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320804"/>
            <a:ext cx="4514850" cy="752810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48FA9-DA06-4C64-BB19-48C223005728}" type="slidenum">
              <a:rPr lang="en-US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421922"/>
            <a:ext cx="6172200" cy="82733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42900" y="9020880"/>
            <a:ext cx="1600200" cy="687917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43150" y="9020880"/>
            <a:ext cx="2171700" cy="687917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914900" y="9020880"/>
            <a:ext cx="1600200" cy="687917"/>
          </a:xfrm>
        </p:spPr>
        <p:txBody>
          <a:bodyPr/>
          <a:lstStyle>
            <a:lvl1pPr>
              <a:defRPr/>
            </a:lvl1pPr>
          </a:lstStyle>
          <a:p>
            <a:fld id="{65E63BD8-7E4C-4F11-8A70-990A427E4002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7144" y="-10319"/>
            <a:ext cx="6872288" cy="15042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286125" y="-10318"/>
            <a:ext cx="3571875" cy="9218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42900" y="2795693"/>
            <a:ext cx="6172200" cy="6339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000250" y="9181397"/>
            <a:ext cx="25146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5943600" y="9181397"/>
            <a:ext cx="5715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0D847E-2522-4B38-A17A-20FBCF6B4155}" type="slidenum">
              <a:rPr lang="en-US" smtClean="0"/>
              <a:pPr/>
              <a:t>‹#›</a:t>
            </a:fld>
            <a:endParaRPr lang="th-TH"/>
          </a:p>
        </p:txBody>
      </p:sp>
      <p:grpSp>
        <p:nvGrpSpPr>
          <p:cNvPr id="2" name="Group 1"/>
          <p:cNvGrpSpPr/>
          <p:nvPr/>
        </p:nvGrpSpPr>
        <p:grpSpPr>
          <a:xfrm>
            <a:off x="-14263" y="292367"/>
            <a:ext cx="6885411" cy="93776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642056"/>
            <a:ext cx="6858000" cy="9340144"/>
          </a:xfrm>
        </p:spPr>
        <p:txBody>
          <a:bodyPr>
            <a:normAutofit fontScale="70000" lnSpcReduction="20000"/>
          </a:bodyPr>
          <a:lstStyle/>
          <a:p>
            <a:r>
              <a:rPr lang="th-TH" sz="3200" b="1" dirty="0" smtClean="0">
                <a:solidFill>
                  <a:srgbClr val="FF0000"/>
                </a:solidFill>
              </a:rPr>
              <a:t>หลักสูตร</a:t>
            </a:r>
          </a:p>
          <a:p>
            <a:pPr lvl="1"/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โรงเรียน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ตรีวิทยา ร่วมกับทีมผู้เชี่ยวชาญด้านการวางแผนทางการศึกษา  จากมหาวิทยาลัยจุฬาลงกรณ์จัดทำหลักสูตร </a:t>
            </a:r>
            <a:r>
              <a:rPr lang="en-US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TW-Exclusive regularity program (TW-ERP : </a:t>
            </a:r>
            <a:r>
              <a:rPr lang="th-TH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หลักสูตรสามัญ</a:t>
            </a:r>
            <a:r>
              <a:rPr lang="th-TH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พิเศษ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)  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ขึ้นใช้ภายในโรงเรียน ซึ่งเป็นหลักสูตรที่สอดคล้องกับหลักการและแนวทางการจัดประสบการณ์ ของกระทรวงศึกษาธิการ ซึ่งมีรายละเอียดโดยสังเขป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ดังนี้</a:t>
            </a:r>
          </a:p>
          <a:p>
            <a:pPr lvl="1">
              <a:buNone/>
            </a:pPr>
            <a:endParaRPr lang="th-TH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เรียนระบบ 3 ภาษา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โดยสอน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ภาษาสากล 2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ภาษา 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คือ จีน 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และ อังกฤษ     อย่างเข้มข้น  โดยครูต่างชาติเจ้าของภาษา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ตั้งแต่ อ.1 – ป.6</a:t>
            </a:r>
          </a:p>
          <a:p>
            <a:pPr lvl="1">
              <a:buNone/>
            </a:pP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 </a:t>
            </a:r>
            <a:endParaRPr lang="th-TH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สอนเขียนภู่กันจีน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เพาะบ่มความมีสุนทรียภาพ ความอ่อนโยน เกิดสมาธิและพัฒนากล้ามเนื้อมัดเล็ก ตั้งแต่ อ.1 – ป.6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.</a:t>
            </a:r>
          </a:p>
          <a:p>
            <a:pPr lvl="1">
              <a:buNone/>
            </a:pPr>
            <a:endParaRPr lang="th-TH" altLang="zh-CN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สอน จินตคณิต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พัฒนาความเป็นอัจฉริยะทางความคิดและการคิดอย่าง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เป็นระบบ</a:t>
            </a:r>
          </a:p>
          <a:p>
            <a:pPr lvl="1"/>
            <a:endParaRPr lang="en-US" altLang="zh-CN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กิจกรรม คนตรี ที่อ่อนโยน และนาฏลีลาในรูปแบบตะวันออก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เสริมสร้างพัฒนาการทางด้านอารมณ์ และ สุทรียจิต ขัดเกลาอารมณ์อย่าง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ต่อเนื่อง</a:t>
            </a:r>
          </a:p>
          <a:p>
            <a:pPr lvl="1">
              <a:buNone/>
            </a:pPr>
            <a:endParaRPr lang="en-US" altLang="zh-CN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สอนคอมพิวเตอร์เชิงธุรกิจการค้า และอุตสาหกรรม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รวมทั้ง พื้นฐานคอมพิวเตอร์ชั้นสูง ที่เหมาะสม ตั้งแต่ อ.1 – ป.6 </a:t>
            </a:r>
            <a:endParaRPr lang="th-TH" altLang="zh-CN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>
              <a:buNone/>
            </a:pPr>
            <a:endParaRPr lang="th-TH" altLang="zh-CN" sz="2800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/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ป้อนความรู้เชิงวิชาการตามแนว </a:t>
            </a:r>
            <a:r>
              <a:rPr lang="en-US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Montessori 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และ </a:t>
            </a:r>
            <a:r>
              <a:rPr lang="en-US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project approach</a:t>
            </a:r>
            <a:r>
              <a:rPr lang="th-TH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ใช้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ห้องปฎิบัติการเสริมพัฒนาการ </a:t>
            </a:r>
            <a:r>
              <a:rPr lang="en-US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8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กลุ่มสาระ 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ซึ่งมีของเล่นฝึกพัฒนาการกว่า </a:t>
            </a:r>
            <a:r>
              <a:rPr lang="en-US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100</a:t>
            </a:r>
            <a:r>
              <a:rPr lang="th-TH" altLang="zh-CN" sz="28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ชิ้น เครื่องเล่นสวนสนุกในร่ม 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และโฮมเธียร์เตอร์สามมิติ (</a:t>
            </a:r>
            <a:r>
              <a:rPr lang="en-US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3D-home theater</a:t>
            </a:r>
            <a:r>
              <a:rPr lang="th-TH" altLang="zh-CN" sz="2800" dirty="0" smtClean="0">
                <a:solidFill>
                  <a:srgbClr val="FF3399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)</a:t>
            </a:r>
          </a:p>
          <a:p>
            <a:pPr lvl="1">
              <a:buNone/>
            </a:pPr>
            <a:endParaRPr lang="th-TH" dirty="0" smtClean="0">
              <a:solidFill>
                <a:srgbClr val="FF3399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r>
              <a:rPr lang="th-TH" sz="3200" b="1" dirty="0" smtClean="0">
                <a:solidFill>
                  <a:srgbClr val="FF0000"/>
                </a:solidFill>
              </a:rPr>
              <a:t>อัตราค่าธรรมเนียม</a:t>
            </a:r>
          </a:p>
          <a:p>
            <a:pPr lvl="1"/>
            <a:r>
              <a:rPr lang="th-TH" sz="29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ระดับชั้นอนุบาล		4,550  บาท</a:t>
            </a:r>
          </a:p>
          <a:p>
            <a:pPr lvl="1"/>
            <a:r>
              <a:rPr lang="th-TH" sz="29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ระดับชั้นประถม		4,750  </a:t>
            </a:r>
            <a:r>
              <a:rPr lang="th-TH" sz="29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บาท</a:t>
            </a:r>
          </a:p>
          <a:p>
            <a:pPr lvl="1"/>
            <a:r>
              <a:rPr lang="th-TH" sz="26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เด็ก</a:t>
            </a:r>
            <a:r>
              <a:rPr lang="th-TH" sz="26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เล็ก (อ.1 -ป.2) รับประทานอาหารกับโรงเรียนมีอาหารกลางวัน อาหารว่าง </a:t>
            </a:r>
            <a:r>
              <a:rPr lang="th-TH" sz="26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นม 2,800  </a:t>
            </a:r>
            <a:r>
              <a:rPr lang="th-TH" sz="2600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บาท</a:t>
            </a:r>
            <a:r>
              <a:rPr lang="th-TH" sz="3200" b="1" dirty="0" smtClean="0">
                <a:solidFill>
                  <a:srgbClr val="000099"/>
                </a:solidFill>
              </a:rPr>
              <a:t>	</a:t>
            </a:r>
            <a:endParaRPr lang="th-TH" sz="3000" b="1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2277" y="54114"/>
            <a:ext cx="4431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4000" b="1" dirty="0" smtClean="0">
                <a:solidFill>
                  <a:srgbClr val="0080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50800" dir="5400000" algn="ctr" rotWithShape="0">
                    <a:srgbClr val="FFFF00"/>
                  </a:outerShdw>
                </a:effectLst>
              </a:rPr>
              <a:t>ระเบียบการรับสมัครนักเรียน</a:t>
            </a:r>
            <a:endParaRPr lang="th-TH" sz="4000" b="1" dirty="0">
              <a:solidFill>
                <a:srgbClr val="008000"/>
              </a:solidFill>
              <a:effectLst>
                <a:glow rad="228600">
                  <a:schemeClr val="tx1">
                    <a:alpha val="40000"/>
                  </a:schemeClr>
                </a:glow>
                <a:outerShdw blurRad="50800" dist="50800" dir="5400000" algn="ctr" rotWithShape="0">
                  <a:srgbClr val="FFFF00"/>
                </a:outerShdw>
              </a:effectLst>
            </a:endParaRPr>
          </a:p>
        </p:txBody>
      </p:sp>
      <p:sp>
        <p:nvSpPr>
          <p:cNvPr id="6" name="Text Box 119"/>
          <p:cNvSpPr txBox="1">
            <a:spLocks noChangeArrowheads="1"/>
          </p:cNvSpPr>
          <p:nvPr/>
        </p:nvSpPr>
        <p:spPr bwMode="auto">
          <a:xfrm>
            <a:off x="0" y="9067800"/>
            <a:ext cx="6705600" cy="69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873125">
              <a:spcBef>
                <a:spcPct val="50000"/>
              </a:spcBef>
            </a:pPr>
            <a:r>
              <a:rPr lang="th-TH" sz="28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“เรียนรู้</a:t>
            </a:r>
            <a:r>
              <a:rPr lang="th-TH" sz="2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ระดับสากล  ไม่ต้องกังวลเรื่องจ่าย</a:t>
            </a:r>
            <a:r>
              <a:rPr lang="th-TH" sz="28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แพง”</a:t>
            </a:r>
            <a:endParaRPr lang="th-TH" sz="28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th-TH" sz="2800" b="1" dirty="0" smtClean="0">
                <a:solidFill>
                  <a:srgbClr val="FF0000"/>
                </a:solidFill>
              </a:rPr>
              <a:t>รายละเอียดการรับ</a:t>
            </a:r>
            <a:r>
              <a:rPr lang="th-TH" sz="2800" b="1" dirty="0" smtClean="0">
                <a:solidFill>
                  <a:srgbClr val="FF0000"/>
                </a:solidFill>
              </a:rPr>
              <a:t>สมัคร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รับ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นักเรียนทั้งหมด  60  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คน</a:t>
            </a:r>
          </a:p>
          <a:p>
            <a:pPr lvl="1">
              <a:lnSpc>
                <a:spcPct val="80000"/>
              </a:lnSpc>
            </a:pPr>
            <a:r>
              <a:rPr lang="th-TH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สามารถใช้สิทธิ์ ตามโครงการเรียนฟรี 15 ปีของรัฐบาลได้</a:t>
            </a:r>
            <a:endParaRPr lang="th-TH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ระดับชั้นอนุบาล  อายุ 	3  ปี เป็นต้นไป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ระดับประถม       อายุ	6  ปี เป็นต้น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ไป</a:t>
            </a:r>
            <a:endParaRPr lang="th-TH" dirty="0" smtClean="0">
              <a:solidFill>
                <a:srgbClr val="002060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รับสมัครตั้งแต่วันนี้  ถึง  วันที่  30 เมษายน 54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วันจันทร์ - วันเสาร์ เวลา 08.00 น - 17.00 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น</a:t>
            </a:r>
            <a:endParaRPr lang="th-TH" b="1" dirty="0" smtClean="0">
              <a:solidFill>
                <a:srgbClr val="FF0000"/>
              </a:solidFill>
            </a:endParaRPr>
          </a:p>
          <a:p>
            <a:r>
              <a:rPr lang="th-TH" sz="2800" b="1" dirty="0" smtClean="0">
                <a:solidFill>
                  <a:srgbClr val="FF0000"/>
                </a:solidFill>
              </a:rPr>
              <a:t>หลักฐานการสมัคร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สำเนาทะเบียนบ้านที่มีชื่อเด็ก		2 ชุด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รูปถ่ายเด็กนักเรียน 1 นิ้ว 		4 รูป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สำเนาสูติบัตร			2 ชุด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สำเนาทะเบียนบ้านบิดา-มารดา 	2 ชุด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สำเนาบัตรประชาชนบิดา-มารดา	2 ชุด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สำเนาใบเปลี่ยนชื่อสกุล (ถ้ามี)	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2 </a:t>
            </a: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ชุด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ใบรับรองจากโรงเรียนเดิม (กรณีย้ายโรงเรียน)</a:t>
            </a:r>
          </a:p>
          <a:p>
            <a:pPr lvl="1">
              <a:lnSpc>
                <a:spcPct val="80000"/>
              </a:lnSpc>
            </a:pPr>
            <a:r>
              <a:rPr lang="th-TH" dirty="0" smtClean="0"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รูปถ่ายพร้อมชื่อผู้ปกครองที่มารับนักเรียน 2 นิ้ว (ไม่เกิน 3 คน)</a:t>
            </a:r>
          </a:p>
          <a:p>
            <a:endParaRPr lang="th-TH" dirty="0"/>
          </a:p>
        </p:txBody>
      </p:sp>
      <p:sp>
        <p:nvSpPr>
          <p:cNvPr id="3" name="Text Box 119"/>
          <p:cNvSpPr txBox="1">
            <a:spLocks noChangeArrowheads="1"/>
          </p:cNvSpPr>
          <p:nvPr/>
        </p:nvSpPr>
        <p:spPr bwMode="auto">
          <a:xfrm>
            <a:off x="1905000" y="8933426"/>
            <a:ext cx="4953000" cy="97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873125">
              <a:spcBef>
                <a:spcPct val="50000"/>
              </a:spcBef>
            </a:pPr>
            <a:r>
              <a:rPr lang="th-TH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ติดต่อสอบถามรายละเอียด                                       โทร</a:t>
            </a:r>
            <a:r>
              <a:rPr lang="en-US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02-211-6350, 02-211-6352</a:t>
            </a:r>
            <a:endParaRPr lang="th-TH" sz="28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3156</TotalTime>
  <Words>253</Words>
  <Application>Microsoft Office PowerPoint</Application>
  <PresentationFormat>A4 Paper (210x297 mm)</PresentationFormat>
  <Paragraphs>38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Slide 1</vt:lpstr>
      <vt:lpstr>Slide 2</vt:lpstr>
    </vt:vector>
  </TitlesOfParts>
  <Company>Treewittaya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TW4</dc:creator>
  <cp:lastModifiedBy>user</cp:lastModifiedBy>
  <cp:revision>276</cp:revision>
  <dcterms:created xsi:type="dcterms:W3CDTF">2009-04-21T23:56:46Z</dcterms:created>
  <dcterms:modified xsi:type="dcterms:W3CDTF">2011-12-09T19:46:51Z</dcterms:modified>
</cp:coreProperties>
</file>